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7" r:id="rId2"/>
    <p:sldId id="284" r:id="rId3"/>
    <p:sldId id="285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3" r:id="rId20"/>
    <p:sldId id="274" r:id="rId21"/>
    <p:sldId id="286" r:id="rId22"/>
    <p:sldId id="27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115501371154"/>
          <c:y val="1.06031248711712E-3"/>
          <c:w val="0.61308046250327797"/>
          <c:h val="0.85920229212186205"/>
        </c:manualLayout>
      </c:layout>
      <c:pie3DChart>
        <c:varyColors val="1"/>
        <c:ser>
          <c:idx val="1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208-4420-85B6-83158D631516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208-4420-85B6-83158D631516}"/>
              </c:ext>
            </c:extLst>
          </c:dPt>
          <c:dPt>
            <c:idx val="2"/>
            <c:bubble3D val="0"/>
            <c:spPr>
              <a:solidFill>
                <a:srgbClr val="27546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208-4420-85B6-83158D631516}"/>
              </c:ext>
            </c:extLst>
          </c:dPt>
          <c:dPt>
            <c:idx val="3"/>
            <c:bubble3D val="0"/>
            <c:spPr>
              <a:solidFill>
                <a:srgbClr val="D8E6E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208-4420-85B6-83158D631516}"/>
              </c:ext>
            </c:extLst>
          </c:dPt>
          <c:dPt>
            <c:idx val="4"/>
            <c:bubble3D val="0"/>
            <c:spPr>
              <a:solidFill>
                <a:srgbClr val="9BBB59">
                  <a:lumMod val="75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E208-4420-85B6-83158D631516}"/>
              </c:ext>
            </c:extLst>
          </c:dPt>
          <c:dLbls>
            <c:dLbl>
              <c:idx val="0"/>
              <c:layout>
                <c:manualLayout>
                  <c:x val="-5.0887989650246497E-2"/>
                  <c:y val="4.505591190327520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08-4420-85B6-83158D631516}"/>
                </c:ext>
              </c:extLst>
            </c:dLbl>
            <c:dLbl>
              <c:idx val="1"/>
              <c:layout>
                <c:manualLayout>
                  <c:x val="8.1266417177423306E-2"/>
                  <c:y val="-5.3263387888032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08-4420-85B6-83158D631516}"/>
                </c:ext>
              </c:extLst>
            </c:dLbl>
            <c:dLbl>
              <c:idx val="2"/>
              <c:layout>
                <c:manualLayout>
                  <c:x val="6.2818576249397406E-2"/>
                  <c:y val="3.030619434666960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08-4420-85B6-83158D631516}"/>
                </c:ext>
              </c:extLst>
            </c:dLbl>
            <c:dLbl>
              <c:idx val="3"/>
              <c:layout>
                <c:manualLayout>
                  <c:x val="0.16605018445964501"/>
                  <c:y val="-0.147027259149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08-4420-85B6-83158D631516}"/>
                </c:ext>
              </c:extLst>
            </c:dLbl>
            <c:dLbl>
              <c:idx val="4"/>
              <c:layout>
                <c:manualLayout>
                  <c:x val="0.10718417476134599"/>
                  <c:y val="0.10942150033652601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08-4420-85B6-83158D6315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08-4420-85B6-83158D631516}"/>
                </c:ext>
              </c:extLst>
            </c:dLbl>
            <c:dLbl>
              <c:idx val="6"/>
              <c:layout>
                <c:manualLayout>
                  <c:x val="5.9252734033245803E-2"/>
                  <c:y val="4.498637189582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08-4420-85B6-83158D631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1623Z</c:v>
                </c:pt>
                <c:pt idx="1">
                  <c:v>4120A</c:v>
                </c:pt>
                <c:pt idx="2">
                  <c:v>4332A</c:v>
                </c:pt>
                <c:pt idx="3">
                  <c:v>4391A</c:v>
                </c:pt>
                <c:pt idx="4">
                  <c:v>autre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0.25</c:v>
                </c:pt>
                <c:pt idx="3">
                  <c:v>0.44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8-4420-85B6-83158D6315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 rtl="0">
            <a:defRPr sz="1200">
              <a:latin typeface="+mn-lt"/>
              <a:cs typeface="Helvetica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89635233096099"/>
          <c:y val="7.8565613190916303E-2"/>
          <c:w val="0.55812420139765295"/>
          <c:h val="0.78169720954558297"/>
        </c:manualLayout>
      </c:layout>
      <c:pie3DChart>
        <c:varyColors val="1"/>
        <c:ser>
          <c:idx val="1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B6274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E32-4852-9CBD-6B9A4A676E56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E32-4852-9CBD-6B9A4A676E56}"/>
              </c:ext>
            </c:extLst>
          </c:dPt>
          <c:dPt>
            <c:idx val="2"/>
            <c:bubble3D val="0"/>
            <c:spPr>
              <a:solidFill>
                <a:srgbClr val="27546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E32-4852-9CBD-6B9A4A676E56}"/>
              </c:ext>
            </c:extLst>
          </c:dPt>
          <c:dLbls>
            <c:dLbl>
              <c:idx val="0"/>
              <c:layout>
                <c:manualLayout>
                  <c:x val="-0.19143151120257099"/>
                  <c:y val="-0.1145368347281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2-4852-9CBD-6B9A4A676E56}"/>
                </c:ext>
              </c:extLst>
            </c:dLbl>
            <c:dLbl>
              <c:idx val="1"/>
              <c:layout>
                <c:manualLayout>
                  <c:x val="0.13418473019160601"/>
                  <c:y val="-8.4677000453477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32-4852-9CBD-6B9A4A676E56}"/>
                </c:ext>
              </c:extLst>
            </c:dLbl>
            <c:dLbl>
              <c:idx val="2"/>
              <c:layout>
                <c:manualLayout>
                  <c:x val="0.13690425924362101"/>
                  <c:y val="5.64843138063238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32-4852-9CBD-6B9A4A676E56}"/>
                </c:ext>
              </c:extLst>
            </c:dLbl>
            <c:dLbl>
              <c:idx val="3"/>
              <c:layout>
                <c:manualLayout>
                  <c:x val="7.8517328191119007E-2"/>
                  <c:y val="6.2730821377994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32-4852-9CBD-6B9A4A676E56}"/>
                </c:ext>
              </c:extLst>
            </c:dLbl>
            <c:dLbl>
              <c:idx val="4"/>
              <c:layout>
                <c:manualLayout>
                  <c:x val="0.100700355122159"/>
                  <c:y val="8.18703879292574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32-4852-9CBD-6B9A4A676E5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32-4852-9CBD-6B9A4A676E56}"/>
                </c:ext>
              </c:extLst>
            </c:dLbl>
            <c:dLbl>
              <c:idx val="6"/>
              <c:layout>
                <c:manualLayout>
                  <c:x val="5.9252734033245803E-2"/>
                  <c:y val="4.498637189582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32-4852-9CBD-6B9A4A676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&lt;10 salariés</c:v>
                </c:pt>
                <c:pt idx="1">
                  <c:v>10 à 19 salariés</c:v>
                </c:pt>
                <c:pt idx="2">
                  <c:v>20 salariés et plus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0.6</c:v>
                </c:pt>
                <c:pt idx="1">
                  <c:v>0.22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32-4852-9CBD-6B9A4A676E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13031415636042E-2"/>
          <c:y val="0.77228882167202895"/>
          <c:w val="0.89999995070355898"/>
          <c:h val="9.2433203393098198E-2"/>
        </c:manualLayout>
      </c:layout>
      <c:overlay val="0"/>
      <c:txPr>
        <a:bodyPr/>
        <a:lstStyle/>
        <a:p>
          <a:pPr rtl="0">
            <a:defRPr sz="1200">
              <a:latin typeface="+mn-lt"/>
              <a:cs typeface="Helvetica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51926315760401"/>
          <c:y val="8.1851171437334502E-2"/>
          <c:w val="0.62678425587776099"/>
          <c:h val="0.9616871400845939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BAF3A"/>
            </a:solidFill>
          </c:spPr>
          <c:explosion val="25"/>
          <c:dPt>
            <c:idx val="0"/>
            <c:bubble3D val="0"/>
            <c:spPr>
              <a:solidFill>
                <a:srgbClr val="9BAF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C11-4796-8229-BF0D725D4FE9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68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C11-4796-8229-BF0D725D4FE9}"/>
              </c:ext>
            </c:extLst>
          </c:dPt>
          <c:dLbls>
            <c:dLbl>
              <c:idx val="0"/>
              <c:layout>
                <c:manualLayout>
                  <c:x val="0.33009953069300901"/>
                  <c:y val="-6.9410713503295501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11-4796-8229-BF0D725D4FE9}"/>
                </c:ext>
              </c:extLst>
            </c:dLbl>
            <c:dLbl>
              <c:idx val="1"/>
              <c:layout>
                <c:manualLayout>
                  <c:x val="-7.5102638818598799E-2"/>
                  <c:y val="-0.1142722566834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11-4796-8229-BF0D725D4FE9}"/>
                </c:ext>
              </c:extLst>
            </c:dLbl>
            <c:dLbl>
              <c:idx val="2"/>
              <c:layout>
                <c:manualLayout>
                  <c:x val="-0.17960448627359099"/>
                  <c:y val="-0.11247094685039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11-4796-8229-BF0D725D4F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Bois certifié</c:v>
                </c:pt>
                <c:pt idx="1">
                  <c:v>Bois non certifié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11-4796-8229-BF0D725D4F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BAF3A"/>
            </a:solidFill>
          </c:spPr>
          <c:explosion val="25"/>
          <c:dPt>
            <c:idx val="0"/>
            <c:bubble3D val="0"/>
            <c:spPr>
              <a:solidFill>
                <a:srgbClr val="BE204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77B-4F26-AF86-94A51A2C3A52}"/>
              </c:ext>
            </c:extLst>
          </c:dPt>
          <c:dPt>
            <c:idx val="1"/>
            <c:bubble3D val="0"/>
            <c:spPr>
              <a:solidFill>
                <a:srgbClr val="BE204C">
                  <a:alpha val="40000"/>
                </a:srgb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77B-4F26-AF86-94A51A2C3A52}"/>
              </c:ext>
            </c:extLst>
          </c:dPt>
          <c:dLbls>
            <c:dLbl>
              <c:idx val="0"/>
              <c:layout>
                <c:manualLayout>
                  <c:x val="0.265673072681121"/>
                  <c:y val="-0.1439468693555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B-4F26-AF86-94A51A2C3A52}"/>
                </c:ext>
              </c:extLst>
            </c:dLbl>
            <c:dLbl>
              <c:idx val="1"/>
              <c:layout>
                <c:manualLayout>
                  <c:x val="-5.5637382929495799E-2"/>
                  <c:y val="-0.146361996118431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B-4F26-AF86-94A51A2C3A52}"/>
                </c:ext>
              </c:extLst>
            </c:dLbl>
            <c:dLbl>
              <c:idx val="2"/>
              <c:layout>
                <c:manualLayout>
                  <c:x val="-0.17960448627359099"/>
                  <c:y val="-0.11247094685039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7B-4F26-AF86-94A51A2C3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PEFC</c:v>
                </c:pt>
                <c:pt idx="1">
                  <c:v>FSC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7B-4F26-AF86-94A51A2C3A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265468"/>
            </a:solidFill>
          </c:spPr>
          <c:explosion val="21"/>
          <c:dPt>
            <c:idx val="0"/>
            <c:bubble3D val="0"/>
            <c:spPr>
              <a:solidFill>
                <a:srgbClr val="265468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A910-403C-AA00-4892A74CB58F}"/>
              </c:ext>
            </c:extLst>
          </c:dPt>
          <c:dPt>
            <c:idx val="1"/>
            <c:bubble3D val="0"/>
            <c:spPr>
              <a:solidFill>
                <a:srgbClr val="265468">
                  <a:alpha val="39000"/>
                </a:srgb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A910-403C-AA00-4892A74CB58F}"/>
              </c:ext>
            </c:extLst>
          </c:dPt>
          <c:dLbls>
            <c:dLbl>
              <c:idx val="0"/>
              <c:layout>
                <c:manualLayout>
                  <c:x val="6.3667628840847798E-2"/>
                  <c:y val="-0.16596142767101399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10-403C-AA00-4892A74CB58F}"/>
                </c:ext>
              </c:extLst>
            </c:dLbl>
            <c:dLbl>
              <c:idx val="1"/>
              <c:layout>
                <c:manualLayout>
                  <c:x val="-0.19524805998432601"/>
                  <c:y val="-1.72013110719314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10-403C-AA00-4892A74CB58F}"/>
                </c:ext>
              </c:extLst>
            </c:dLbl>
            <c:dLbl>
              <c:idx val="2"/>
              <c:layout>
                <c:manualLayout>
                  <c:x val="-0.17960448627359099"/>
                  <c:y val="-0.11247094685039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10-403C-AA00-4892A74CB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10-403C-AA00-4892A74CB5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265468"/>
            </a:solidFill>
          </c:spPr>
          <c:explosion val="21"/>
          <c:dPt>
            <c:idx val="0"/>
            <c:bubble3D val="0"/>
            <c:spPr>
              <a:solidFill>
                <a:srgbClr val="265468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8B4-4BF5-86B7-770F9E9EB85F}"/>
              </c:ext>
            </c:extLst>
          </c:dPt>
          <c:dPt>
            <c:idx val="1"/>
            <c:bubble3D val="0"/>
            <c:spPr>
              <a:solidFill>
                <a:srgbClr val="265468">
                  <a:alpha val="39000"/>
                </a:srgb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8B4-4BF5-86B7-770F9E9EB85F}"/>
              </c:ext>
            </c:extLst>
          </c:dPt>
          <c:dLbls>
            <c:dLbl>
              <c:idx val="0"/>
              <c:layout>
                <c:manualLayout>
                  <c:x val="6.3667628840847798E-2"/>
                  <c:y val="-0.16596142767101399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B4-4BF5-86B7-770F9E9EB85F}"/>
                </c:ext>
              </c:extLst>
            </c:dLbl>
            <c:dLbl>
              <c:idx val="1"/>
              <c:layout>
                <c:manualLayout>
                  <c:x val="-0.19524805998432601"/>
                  <c:y val="-1.72013110719314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B4-4BF5-86B7-770F9E9EB85F}"/>
                </c:ext>
              </c:extLst>
            </c:dLbl>
            <c:dLbl>
              <c:idx val="2"/>
              <c:layout>
                <c:manualLayout>
                  <c:x val="-0.17960448627359099"/>
                  <c:y val="-0.112470946850392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B4-4BF5-86B7-770F9E9EB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B4-4BF5-86B7-770F9E9EB85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9AF7E-A4CE-8A4D-9DB5-BC92EB2EF8F6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7771-D377-9148-A265-94E85507B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61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2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34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0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Rappel des objectifs et méthodologie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_codifab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431" y="9283095"/>
            <a:ext cx="713536" cy="271454"/>
          </a:xfrm>
          <a:prstGeom prst="rect">
            <a:avLst/>
          </a:prstGeom>
        </p:spPr>
      </p:pic>
      <p:pic>
        <p:nvPicPr>
          <p:cNvPr id="12" name="Image 11" descr="LOGO_FBF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967" y="9102509"/>
            <a:ext cx="705854" cy="4845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9923" y="9175269"/>
            <a:ext cx="759794" cy="379897"/>
          </a:xfrm>
          <a:prstGeom prst="rect">
            <a:avLst/>
          </a:prstGeom>
        </p:spPr>
      </p:pic>
      <p:pic>
        <p:nvPicPr>
          <p:cNvPr id="14" name="Image 13" descr="afcoboi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7957" y="9245175"/>
            <a:ext cx="823164" cy="297292"/>
          </a:xfrm>
          <a:prstGeom prst="rect">
            <a:avLst/>
          </a:prstGeom>
        </p:spPr>
      </p:pic>
      <p:pic>
        <p:nvPicPr>
          <p:cNvPr id="15" name="Image 14" descr="fb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31821" y="9238825"/>
            <a:ext cx="514735" cy="315724"/>
          </a:xfrm>
          <a:prstGeom prst="rect">
            <a:avLst/>
          </a:prstGeom>
        </p:spPr>
      </p:pic>
      <p:pic>
        <p:nvPicPr>
          <p:cNvPr id="17" name="Image 16" descr="logo_codifab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831" y="9435495"/>
            <a:ext cx="713536" cy="271454"/>
          </a:xfrm>
          <a:prstGeom prst="rect">
            <a:avLst/>
          </a:prstGeom>
        </p:spPr>
      </p:pic>
      <p:pic>
        <p:nvPicPr>
          <p:cNvPr id="18" name="Image 17" descr="LOGO_FBF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8367" y="9254909"/>
            <a:ext cx="705854" cy="48452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2323" y="9327669"/>
            <a:ext cx="759794" cy="379897"/>
          </a:xfrm>
          <a:prstGeom prst="rect">
            <a:avLst/>
          </a:prstGeom>
        </p:spPr>
      </p:pic>
      <p:pic>
        <p:nvPicPr>
          <p:cNvPr id="20" name="Image 19" descr="afcoboi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10357" y="9397575"/>
            <a:ext cx="823164" cy="297292"/>
          </a:xfrm>
          <a:prstGeom prst="rect">
            <a:avLst/>
          </a:prstGeom>
        </p:spPr>
      </p:pic>
      <p:pic>
        <p:nvPicPr>
          <p:cNvPr id="21" name="Image 20" descr="fb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84221" y="9391225"/>
            <a:ext cx="514735" cy="315724"/>
          </a:xfrm>
          <a:prstGeom prst="rect">
            <a:avLst/>
          </a:prstGeom>
        </p:spPr>
      </p:pic>
      <p:pic>
        <p:nvPicPr>
          <p:cNvPr id="22" name="Image 21" descr="logo_codifab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31" y="9587895"/>
            <a:ext cx="713536" cy="271454"/>
          </a:xfrm>
          <a:prstGeom prst="rect">
            <a:avLst/>
          </a:prstGeom>
        </p:spPr>
      </p:pic>
      <p:pic>
        <p:nvPicPr>
          <p:cNvPr id="23" name="Image 22" descr="LOGO_FBF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0767" y="9407309"/>
            <a:ext cx="705854" cy="48452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4723" y="9480069"/>
            <a:ext cx="759794" cy="379897"/>
          </a:xfrm>
          <a:prstGeom prst="rect">
            <a:avLst/>
          </a:prstGeom>
        </p:spPr>
      </p:pic>
      <p:pic>
        <p:nvPicPr>
          <p:cNvPr id="25" name="Image 24" descr="afcoboi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2757" y="9549975"/>
            <a:ext cx="823164" cy="297292"/>
          </a:xfrm>
          <a:prstGeom prst="rect">
            <a:avLst/>
          </a:prstGeom>
        </p:spPr>
      </p:pic>
      <p:pic>
        <p:nvPicPr>
          <p:cNvPr id="26" name="Image 25" descr="fb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36621" y="9543625"/>
            <a:ext cx="514735" cy="315724"/>
          </a:xfrm>
          <a:prstGeom prst="rect">
            <a:avLst/>
          </a:prstGeom>
        </p:spPr>
      </p:pic>
      <p:pic>
        <p:nvPicPr>
          <p:cNvPr id="27" name="Image 26" descr="logo_codifab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31" y="9740295"/>
            <a:ext cx="713536" cy="271454"/>
          </a:xfrm>
          <a:prstGeom prst="rect">
            <a:avLst/>
          </a:prstGeom>
        </p:spPr>
      </p:pic>
      <p:pic>
        <p:nvPicPr>
          <p:cNvPr id="28" name="Image 27" descr="LOGO_FBF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3167" y="9559709"/>
            <a:ext cx="705854" cy="4845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7123" y="9632469"/>
            <a:ext cx="759794" cy="379897"/>
          </a:xfrm>
          <a:prstGeom prst="rect">
            <a:avLst/>
          </a:prstGeom>
        </p:spPr>
      </p:pic>
      <p:pic>
        <p:nvPicPr>
          <p:cNvPr id="30" name="Image 29" descr="afcoboi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5157" y="9702375"/>
            <a:ext cx="823164" cy="297292"/>
          </a:xfrm>
          <a:prstGeom prst="rect">
            <a:avLst/>
          </a:prstGeom>
        </p:spPr>
      </p:pic>
      <p:pic>
        <p:nvPicPr>
          <p:cNvPr id="31" name="Image 30" descr="fb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89021" y="9696025"/>
            <a:ext cx="514735" cy="315724"/>
          </a:xfrm>
          <a:prstGeom prst="rect">
            <a:avLst/>
          </a:prstGeom>
        </p:spPr>
      </p:pic>
      <p:pic>
        <p:nvPicPr>
          <p:cNvPr id="32" name="Image 31" descr="logo_codifab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031" y="9892695"/>
            <a:ext cx="713536" cy="271454"/>
          </a:xfrm>
          <a:prstGeom prst="rect">
            <a:avLst/>
          </a:prstGeom>
        </p:spPr>
      </p:pic>
      <p:pic>
        <p:nvPicPr>
          <p:cNvPr id="33" name="Image 32" descr="LOGO_FBF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5567" y="9712109"/>
            <a:ext cx="705854" cy="48452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9523" y="9784869"/>
            <a:ext cx="759794" cy="379897"/>
          </a:xfrm>
          <a:prstGeom prst="rect">
            <a:avLst/>
          </a:prstGeom>
        </p:spPr>
      </p:pic>
      <p:pic>
        <p:nvPicPr>
          <p:cNvPr id="35" name="Image 34" descr="afcoboi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67557" y="9854775"/>
            <a:ext cx="823164" cy="297292"/>
          </a:xfrm>
          <a:prstGeom prst="rect">
            <a:avLst/>
          </a:prstGeom>
        </p:spPr>
      </p:pic>
      <p:pic>
        <p:nvPicPr>
          <p:cNvPr id="36" name="Image 35" descr="fbr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1421" y="9848425"/>
            <a:ext cx="514735" cy="3157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5921" y="6188849"/>
            <a:ext cx="3581400" cy="495300"/>
          </a:xfrm>
          <a:prstGeom prst="rect">
            <a:avLst/>
          </a:prstGeom>
        </p:spPr>
      </p:pic>
      <p:sp>
        <p:nvSpPr>
          <p:cNvPr id="37" name="ZoneTexte 36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  <p:pic>
        <p:nvPicPr>
          <p:cNvPr id="38" name="Image 37" descr="CEB_logotype_RVB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01" y="9244381"/>
            <a:ext cx="749518" cy="281069"/>
          </a:xfrm>
          <a:prstGeom prst="rect">
            <a:avLst/>
          </a:prstGeom>
        </p:spPr>
      </p:pic>
      <p:pic>
        <p:nvPicPr>
          <p:cNvPr id="39" name="Image 38" descr="CEB_logotype_RVB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1" y="9396781"/>
            <a:ext cx="749518" cy="281069"/>
          </a:xfrm>
          <a:prstGeom prst="rect">
            <a:avLst/>
          </a:prstGeom>
        </p:spPr>
      </p:pic>
      <p:pic>
        <p:nvPicPr>
          <p:cNvPr id="40" name="Image 39" descr="CEB_logotype_RVB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01" y="9549181"/>
            <a:ext cx="749518" cy="281069"/>
          </a:xfrm>
          <a:prstGeom prst="rect">
            <a:avLst/>
          </a:prstGeom>
        </p:spPr>
      </p:pic>
      <p:pic>
        <p:nvPicPr>
          <p:cNvPr id="41" name="Image 40" descr="CEB_logotype_RVB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1" y="9701581"/>
            <a:ext cx="749518" cy="2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Les entreprises présentes sur le marché de la construction bois en 2016 en France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300" y="6163449"/>
            <a:ext cx="3581400" cy="495300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4220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Les champs de compétence et les emplois en construction bois en 2016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0" y="6188849"/>
            <a:ext cx="3581400" cy="4953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3684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L’ancienneté des entreprises en construction bois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200775"/>
            <a:ext cx="3581400" cy="4953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4016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Les zones géographiques d’intervention des entreprises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200775"/>
            <a:ext cx="3581400" cy="4953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05823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Les systèmes constructifs utilisés par les entreprises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226175"/>
            <a:ext cx="3581400" cy="4953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6772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Les achats de bois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6226175"/>
            <a:ext cx="3581400" cy="4953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1153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318418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Marché de l’Isolation Thermique par l’Extérieur en rénovation </a:t>
            </a:r>
          </a:p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pour les entreprises de la construction bois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138049"/>
            <a:ext cx="3581400" cy="4953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937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0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Part de marché de la construction bois en 2016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138049"/>
            <a:ext cx="3581400" cy="4953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9056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16821" y="146226"/>
            <a:ext cx="9547389" cy="280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1800" b="1" baseline="0" dirty="0">
                <a:solidFill>
                  <a:srgbClr val="2A5265"/>
                </a:solidFill>
                <a:latin typeface="ITC Officina Sans LT Bold"/>
                <a:cs typeface="ITC Officina Sans LT Bold"/>
              </a:rPr>
              <a:t>Perspectives d’évolution à court terme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 userDrawn="1"/>
        </p:nvSpPr>
        <p:spPr>
          <a:xfrm>
            <a:off x="5224224" y="5709910"/>
            <a:ext cx="3776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source : enquête nationale de la construction bois -</a:t>
            </a:r>
            <a:r>
              <a:rPr lang="fr-FR" sz="1100" baseline="0" dirty="0"/>
              <a:t> 2017</a:t>
            </a:r>
            <a:endParaRPr lang="fr-FR" sz="1100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138049"/>
            <a:ext cx="3581400" cy="4953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4810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0621" y="6097846"/>
            <a:ext cx="8985213" cy="1588"/>
          </a:xfrm>
          <a:prstGeom prst="line">
            <a:avLst/>
          </a:prstGeom>
          <a:ln w="19050" cap="flat" cmpd="sng" algn="ctr">
            <a:solidFill>
              <a:srgbClr val="2A526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138049"/>
            <a:ext cx="3581400" cy="4953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315321" y="6226078"/>
            <a:ext cx="378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Enquête Nationale</a:t>
            </a:r>
            <a:r>
              <a:rPr lang="fr-FR" sz="1200" baseline="0" dirty="0"/>
              <a:t> de la Construction Bois – Activité 2016</a:t>
            </a:r>
          </a:p>
          <a:p>
            <a:r>
              <a:rPr lang="fr-FR" sz="1200" baseline="0" dirty="0"/>
              <a:t>Conférence de Presse 6 juin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9021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3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12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0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4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5626-C783-CA41-80BF-45F918310869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CF0C-9E22-1749-8137-90F8137A2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5569110" y="1117600"/>
            <a:ext cx="168329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62600" y="1225550"/>
            <a:ext cx="285750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O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" y="25173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6-01 à 17.1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4" y="489335"/>
            <a:ext cx="5885973" cy="54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37124" y="624555"/>
            <a:ext cx="832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Une grande majorité d’entreprises qui conçoivent, fabriquent et posent</a:t>
            </a:r>
          </a:p>
        </p:txBody>
      </p:sp>
      <p:pic>
        <p:nvPicPr>
          <p:cNvPr id="15" name="Image 14" descr="champ competencesbo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74" y="1181099"/>
            <a:ext cx="5400076" cy="45298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99200" y="1714500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</a:rPr>
              <a:t>22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62700" y="2759045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</a:rPr>
              <a:t>32</a:t>
            </a:r>
          </a:p>
        </p:txBody>
      </p:sp>
      <p:sp>
        <p:nvSpPr>
          <p:cNvPr id="13" name="Rectangle à coins arrondis 12"/>
          <p:cNvSpPr/>
          <p:nvPr/>
        </p:nvSpPr>
        <p:spPr>
          <a:xfrm rot="20902511">
            <a:off x="439915" y="2671368"/>
            <a:ext cx="3381413" cy="137568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12 820 emplois en construction bois 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(- 13 % par rapport à 2014)</a:t>
            </a:r>
            <a:endParaRPr lang="fr-F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781800" y="4229100"/>
            <a:ext cx="7620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5224" y="647644"/>
            <a:ext cx="882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Peu de nouveaux entrants sur le marché</a:t>
            </a:r>
          </a:p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Les entreprises ayant une forte expérience sur le marché de la construction bois consolident leur position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81800" y="4229100"/>
            <a:ext cx="7620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Capture d’écran 2017-06-01 à 17.1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91" y="1614671"/>
            <a:ext cx="33401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241370" y="1055483"/>
            <a:ext cx="4280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Une zone géographique d’intervention des entreprises qui se resserre : </a:t>
            </a:r>
          </a:p>
          <a:p>
            <a:r>
              <a:rPr lang="fr-FR" sz="2000" b="1" dirty="0">
                <a:latin typeface="Abadi MT Condensed Light"/>
                <a:cs typeface="Abadi MT Condensed Light"/>
              </a:rPr>
              <a:t>73 % interviennent sur leur département et département limitrophe contre 66 % en 2014.</a:t>
            </a:r>
          </a:p>
        </p:txBody>
      </p:sp>
      <p:sp>
        <p:nvSpPr>
          <p:cNvPr id="6" name="Rectangle à coins arrondis 5"/>
          <p:cNvSpPr/>
          <p:nvPr/>
        </p:nvSpPr>
        <p:spPr>
          <a:xfrm rot="20902511">
            <a:off x="4923781" y="3139791"/>
            <a:ext cx="3335747" cy="12630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Rayon moyen : </a:t>
            </a:r>
          </a:p>
          <a:p>
            <a:pPr algn="ctr"/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158 km en 2016</a:t>
            </a:r>
          </a:p>
          <a:p>
            <a:pPr algn="ctr"/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contre 170 km en 2014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 1" descr="Capture d’écran 2017-06-01 à 17.1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4" y="705904"/>
            <a:ext cx="3327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7000" y="649955"/>
            <a:ext cx="8685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Systèmes constructifs pour la maison individuelle :</a:t>
            </a:r>
          </a:p>
          <a:p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Renforcement de l’Ossature Bois, système constructif le plus utilisé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" name="Image 2" descr="Capture d’écran 2017-06-01 à 17.2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55" y="1630317"/>
            <a:ext cx="7026227" cy="35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4429" y="933229"/>
            <a:ext cx="594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139700" y="548355"/>
            <a:ext cx="8699500" cy="845473"/>
            <a:chOff x="101600" y="548355"/>
            <a:chExt cx="8699500" cy="845473"/>
          </a:xfrm>
        </p:grpSpPr>
        <p:sp>
          <p:nvSpPr>
            <p:cNvPr id="3" name="ZoneTexte 2"/>
            <p:cNvSpPr txBox="1"/>
            <p:nvPr/>
          </p:nvSpPr>
          <p:spPr>
            <a:xfrm>
              <a:off x="101600" y="548355"/>
              <a:ext cx="4091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1600" y="685942"/>
              <a:ext cx="8699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2">
                      <a:lumMod val="50000"/>
                    </a:schemeClr>
                  </a:solidFill>
                  <a:latin typeface="Abadi MT Condensed Light"/>
                  <a:cs typeface="Abadi MT Condensed Light"/>
                </a:rPr>
                <a:t>Les achats auprès des réseaux de distribution (négoce, coopératives) continuent de progresser :</a:t>
              </a:r>
            </a:p>
            <a:p>
              <a:r>
                <a:rPr lang="fr-FR" sz="2000" b="1" dirty="0">
                  <a:solidFill>
                    <a:srgbClr val="000000"/>
                  </a:solidFill>
                  <a:latin typeface="Abadi MT Condensed Light"/>
                  <a:cs typeface="Abadi MT Condensed Light"/>
                </a:rPr>
                <a:t>45 % des actes d’achat passent par un réseau de distribution contre 43 % en 2014 </a:t>
              </a:r>
            </a:p>
          </p:txBody>
        </p:sp>
      </p:grpSp>
      <p:pic>
        <p:nvPicPr>
          <p:cNvPr id="2" name="Image 1" descr="Capture d’écran 2017-06-01 à 17.2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6" y="1824589"/>
            <a:ext cx="3238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4429" y="933229"/>
            <a:ext cx="594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0300" y="702396"/>
            <a:ext cx="886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Des bois en grande majorité CERTIFIÉS avec une augmentation des bois PEFC</a:t>
            </a:r>
          </a:p>
          <a:p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94 % des bois utilisés sont certifiés  : PEFC à 94 % et FSC à 6 % </a:t>
            </a:r>
          </a:p>
          <a:p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(contre 83% PEFC et 17 % FSC en 2014).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557620913"/>
              </p:ext>
            </p:extLst>
          </p:nvPr>
        </p:nvGraphicFramePr>
        <p:xfrm>
          <a:off x="199901" y="2394047"/>
          <a:ext cx="3254373" cy="25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er 5"/>
          <p:cNvGrpSpPr/>
          <p:nvPr/>
        </p:nvGrpSpPr>
        <p:grpSpPr>
          <a:xfrm>
            <a:off x="3245452" y="2316375"/>
            <a:ext cx="4785864" cy="2739673"/>
            <a:chOff x="4100389" y="6291540"/>
            <a:chExt cx="4785864" cy="2739673"/>
          </a:xfrm>
        </p:grpSpPr>
        <p:graphicFrame>
          <p:nvGraphicFramePr>
            <p:cNvPr id="7" name="Graphique 6"/>
            <p:cNvGraphicFramePr/>
            <p:nvPr>
              <p:extLst>
                <p:ext uri="{D42A27DB-BD31-4B8C-83A1-F6EECF244321}">
                  <p14:modId xmlns:p14="http://schemas.microsoft.com/office/powerpoint/2010/main" val="902987489"/>
                </p:ext>
              </p:extLst>
            </p:nvPr>
          </p:nvGraphicFramePr>
          <p:xfrm>
            <a:off x="5672641" y="6291540"/>
            <a:ext cx="3213612" cy="27396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Flèche droite rayée 7"/>
            <p:cNvSpPr/>
            <p:nvPr/>
          </p:nvSpPr>
          <p:spPr>
            <a:xfrm>
              <a:off x="4100389" y="7461305"/>
              <a:ext cx="1654564" cy="399995"/>
            </a:xfrm>
            <a:prstGeom prst="stripedRightArrow">
              <a:avLst/>
            </a:prstGeom>
            <a:noFill/>
            <a:ln>
              <a:solidFill>
                <a:srgbClr val="9BAF3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2073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2400" y="879707"/>
            <a:ext cx="35413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L’ITE, une activité complémentaire pour les constructeurs bois </a:t>
            </a:r>
          </a:p>
          <a:p>
            <a:endParaRPr lang="fr-FR" sz="2000" b="1" dirty="0">
              <a:solidFill>
                <a:schemeClr val="accent2">
                  <a:lumMod val="5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51 % des entreprises déclarent réaliser des travaux d’ITE en rénovation (quasi-stable par rapport à 2014). </a:t>
            </a:r>
          </a:p>
          <a:p>
            <a:endParaRPr lang="fr-FR" sz="2000" b="1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Activité ITE déclarée par les entreprises de la construction bois :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Marché estimé à 185 M€ HT,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5 % de l’activité totale des entreprises de la construction bois</a:t>
            </a:r>
          </a:p>
          <a:p>
            <a:endParaRPr lang="fr-FR" sz="2000" b="1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2" name="Image 1" descr="Capture d’écran 2017-06-01 à 17.2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27" y="756146"/>
            <a:ext cx="5467487" cy="5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424" y="459455"/>
            <a:ext cx="863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Marché de la maison individuelle (secteur DIFFUS) :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Image 6" descr="Capture d’écran 2017-06-01 à 17.4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859565"/>
            <a:ext cx="4583540" cy="4395910"/>
          </a:xfrm>
          <a:prstGeom prst="rect">
            <a:avLst/>
          </a:prstGeom>
        </p:spPr>
      </p:pic>
      <p:pic>
        <p:nvPicPr>
          <p:cNvPr id="5" name="Image 4" descr="Capture d’écran 2017-06-01 à 17.4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5" y="5173323"/>
            <a:ext cx="3810000" cy="838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27973" y="1420851"/>
            <a:ext cx="3135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>
                <a:latin typeface="Abadi MT Condensed Light"/>
                <a:cs typeface="Abadi MT Condensed Light"/>
              </a:rPr>
              <a:t>9 680 maisons individuelles (secteur diffus) construites en bois en 2016</a:t>
            </a:r>
          </a:p>
          <a:p>
            <a:pPr marL="285750" indent="-285750">
              <a:buFont typeface="Wingdings" charset="2"/>
              <a:buChar char="ü"/>
            </a:pPr>
            <a:r>
              <a:rPr lang="fr-FR" dirty="0">
                <a:latin typeface="Abadi MT Condensed Light"/>
                <a:cs typeface="Abadi MT Condensed Light"/>
              </a:rPr>
              <a:t>Baisse de 7 % par rapport à 2014</a:t>
            </a:r>
          </a:p>
          <a:p>
            <a:pPr marL="285750" indent="-285750">
              <a:buFont typeface="Wingdings" charset="2"/>
              <a:buChar char="ü"/>
            </a:pPr>
            <a:endParaRPr lang="fr-FR" dirty="0">
              <a:latin typeface="Abadi MT Condensed Light"/>
              <a:cs typeface="Abadi MT Condensed Light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dirty="0">
                <a:latin typeface="Abadi MT Condensed Light"/>
                <a:cs typeface="Abadi MT Condensed Light"/>
              </a:rPr>
              <a:t>Décalage de tendance par rapport au reste du secteur du Bâtiment : + 7 % entre 2014 et 2016</a:t>
            </a:r>
          </a:p>
        </p:txBody>
      </p:sp>
    </p:spTree>
    <p:extLst>
      <p:ext uri="{BB962C8B-B14F-4D97-AF65-F5344CB8AC3E}">
        <p14:creationId xmlns:p14="http://schemas.microsoft.com/office/powerpoint/2010/main" val="115374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1 à 17.2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850"/>
            <a:ext cx="6618403" cy="5305013"/>
          </a:xfrm>
          <a:prstGeom prst="rect">
            <a:avLst/>
          </a:prstGeom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-1420627" y="-1104900"/>
            <a:ext cx="67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Calibri" pitchFamily="-112" charset="0"/>
              </a:rPr>
              <a:t>16,7 %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24533" y="520125"/>
            <a:ext cx="839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Marché de la maison individuelle (secteur DIFFUS) :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64440" y="507876"/>
            <a:ext cx="356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De fortes disparités régionales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18403" y="1409198"/>
            <a:ext cx="2283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 MT Condensed Light"/>
                <a:cs typeface="Abadi MT Condensed Light"/>
              </a:rPr>
              <a:t>Classement régional :</a:t>
            </a:r>
          </a:p>
          <a:p>
            <a:r>
              <a:rPr lang="fr-FR" dirty="0">
                <a:latin typeface="Abadi MT Condensed Light"/>
                <a:cs typeface="Abadi MT Condensed Light"/>
              </a:rPr>
              <a:t>1/ </a:t>
            </a:r>
            <a:r>
              <a:rPr lang="fr-FR" b="1" dirty="0">
                <a:latin typeface="Abadi MT Condensed Light"/>
                <a:cs typeface="Abadi MT Condensed Light"/>
              </a:rPr>
              <a:t>Auvergne-Rhône Alpes</a:t>
            </a:r>
            <a:r>
              <a:rPr lang="fr-FR" dirty="0">
                <a:latin typeface="Abadi MT Condensed Light"/>
                <a:cs typeface="Abadi MT Condensed Light"/>
              </a:rPr>
              <a:t> : 2 280 maisons bois (secteur diffus) construites, soit 1 maison bois sur 5 </a:t>
            </a:r>
          </a:p>
          <a:p>
            <a:endParaRPr lang="fr-FR" dirty="0">
              <a:latin typeface="Abadi MT Condensed Light"/>
              <a:cs typeface="Abadi MT Condensed Light"/>
            </a:endParaRPr>
          </a:p>
          <a:p>
            <a:r>
              <a:rPr lang="fr-FR" dirty="0">
                <a:latin typeface="Abadi MT Condensed Light"/>
                <a:cs typeface="Abadi MT Condensed Light"/>
              </a:rPr>
              <a:t>2/ </a:t>
            </a:r>
            <a:r>
              <a:rPr lang="fr-FR" b="1" dirty="0">
                <a:latin typeface="Abadi MT Condensed Light"/>
                <a:cs typeface="Abadi MT Condensed Light"/>
              </a:rPr>
              <a:t>Nouvelle Aquitaine </a:t>
            </a:r>
            <a:r>
              <a:rPr lang="fr-FR" dirty="0">
                <a:latin typeface="Abadi MT Condensed Light"/>
                <a:cs typeface="Abadi MT Condensed Light"/>
              </a:rPr>
              <a:t>: 1 310 réalisations, 14 % du total France</a:t>
            </a:r>
          </a:p>
          <a:p>
            <a:endParaRPr lang="fr-FR" dirty="0">
              <a:latin typeface="Abadi MT Condensed Light"/>
              <a:cs typeface="Abadi MT Condensed Light"/>
            </a:endParaRPr>
          </a:p>
          <a:p>
            <a:r>
              <a:rPr lang="fr-FR" dirty="0">
                <a:latin typeface="Abadi MT Condensed Light"/>
                <a:cs typeface="Abadi MT Condensed Light"/>
              </a:rPr>
              <a:t>3/ </a:t>
            </a:r>
            <a:r>
              <a:rPr lang="fr-FR" b="1" dirty="0">
                <a:latin typeface="Abadi MT Condensed Light"/>
                <a:cs typeface="Abadi MT Condensed Light"/>
              </a:rPr>
              <a:t>Occitanie</a:t>
            </a:r>
            <a:r>
              <a:rPr lang="fr-FR" dirty="0">
                <a:latin typeface="Abadi MT Condensed Light"/>
                <a:cs typeface="Abadi MT Condensed Light"/>
              </a:rPr>
              <a:t> : </a:t>
            </a:r>
          </a:p>
          <a:p>
            <a:r>
              <a:rPr lang="fr-FR" dirty="0">
                <a:latin typeface="Abadi MT Condensed Light"/>
                <a:cs typeface="Abadi MT Condensed Light"/>
              </a:rPr>
              <a:t>995 réalisations, 10 % du total France</a:t>
            </a:r>
          </a:p>
        </p:txBody>
      </p:sp>
    </p:spTree>
    <p:extLst>
      <p:ext uri="{BB962C8B-B14F-4D97-AF65-F5344CB8AC3E}">
        <p14:creationId xmlns:p14="http://schemas.microsoft.com/office/powerpoint/2010/main" val="146142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11693"/>
            <a:ext cx="7772400" cy="782108"/>
          </a:xfrm>
        </p:spPr>
        <p:txBody>
          <a:bodyPr/>
          <a:lstStyle/>
          <a:p>
            <a:r>
              <a:rPr lang="fr-FR" dirty="0"/>
              <a:t>Programme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733" y="1464733"/>
            <a:ext cx="8500533" cy="486833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Introduction d’Audoin de Gouvion Saint-Cyr </a:t>
            </a:r>
            <a:r>
              <a:rPr lang="fr-FR" i="1" dirty="0"/>
              <a:t>CODIFAB</a:t>
            </a:r>
          </a:p>
          <a:p>
            <a:r>
              <a:rPr lang="fr-FR" dirty="0"/>
              <a:t>et Eric Toppan </a:t>
            </a:r>
            <a:r>
              <a:rPr lang="fr-FR" i="1" dirty="0"/>
              <a:t>France Bois Forêt</a:t>
            </a:r>
          </a:p>
          <a:p>
            <a:endParaRPr lang="fr-FR" i="1" dirty="0"/>
          </a:p>
          <a:p>
            <a:r>
              <a:rPr lang="fr-FR" dirty="0"/>
              <a:t>Présentation des résultats de de l’Enquête nationale de la Construction Bois pour l’année 2016</a:t>
            </a:r>
          </a:p>
          <a:p>
            <a:endParaRPr lang="fr-FR" dirty="0"/>
          </a:p>
          <a:p>
            <a:r>
              <a:rPr lang="fr-FR" dirty="0"/>
              <a:t>Christian Piquet</a:t>
            </a:r>
          </a:p>
          <a:p>
            <a:r>
              <a:rPr lang="fr-FR" i="1" dirty="0"/>
              <a:t>vice-président de l’Union des Métiers du Bois</a:t>
            </a:r>
          </a:p>
          <a:p>
            <a:r>
              <a:rPr lang="fr-FR" i="1" dirty="0"/>
              <a:t>représentant France Bois Région</a:t>
            </a:r>
          </a:p>
          <a:p>
            <a:r>
              <a:rPr lang="fr-FR" dirty="0"/>
              <a:t>et</a:t>
            </a:r>
          </a:p>
          <a:p>
            <a:r>
              <a:rPr lang="fr-FR" dirty="0"/>
              <a:t>Eric Toppan</a:t>
            </a:r>
          </a:p>
          <a:p>
            <a:r>
              <a:rPr lang="fr-FR" i="1" dirty="0"/>
              <a:t>coordinateur de l’Observatoire économique de France Bois Forêt</a:t>
            </a:r>
          </a:p>
        </p:txBody>
      </p:sp>
    </p:spTree>
    <p:extLst>
      <p:ext uri="{BB962C8B-B14F-4D97-AF65-F5344CB8AC3E}">
        <p14:creationId xmlns:p14="http://schemas.microsoft.com/office/powerpoint/2010/main" val="333233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-1420627" y="-1104900"/>
            <a:ext cx="67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Calibri" pitchFamily="-112" charset="0"/>
              </a:rPr>
              <a:t>16,7 %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24533" y="520125"/>
            <a:ext cx="839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Part de Marché de la maison individuelle (secteur DIFFUS) :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09012" y="6775590"/>
            <a:ext cx="273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 individuelles construites en 2014 (secteur diffus)</a:t>
            </a:r>
          </a:p>
          <a:p>
            <a:r>
              <a:rPr lang="fr-FR" sz="900" dirty="0"/>
              <a:t>** </a:t>
            </a:r>
            <a:r>
              <a:rPr lang="fr-FR" sz="900" dirty="0" err="1"/>
              <a:t>yc</a:t>
            </a:r>
            <a:r>
              <a:rPr lang="fr-FR" sz="900" dirty="0"/>
              <a:t> corse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866834" y="1756402"/>
            <a:ext cx="1870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Les régions de l’Est </a:t>
            </a:r>
            <a:r>
              <a:rPr lang="fr-FR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conservent les parts de marché les plus élevées.</a:t>
            </a:r>
          </a:p>
          <a:p>
            <a:endParaRPr lang="fr-FR" b="1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r>
              <a:rPr lang="fr-FR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Viennent ensuite </a:t>
            </a:r>
            <a:r>
              <a:rPr lang="fr-FR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la Normandie puis la Nouvelle Aquitaine.</a:t>
            </a:r>
            <a:endParaRPr lang="fr-FR" dirty="0">
              <a:latin typeface="Abadi MT Condensed Light"/>
              <a:cs typeface="Abadi MT Condensed Light"/>
            </a:endParaRPr>
          </a:p>
          <a:p>
            <a:endParaRPr lang="fr-FR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endParaRPr lang="fr-FR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endParaRPr lang="fr-FR" dirty="0"/>
          </a:p>
        </p:txBody>
      </p:sp>
      <p:pic>
        <p:nvPicPr>
          <p:cNvPr id="3" name="Image 2" descr="Capture d’écran 2017-06-01 à 17.3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" y="873631"/>
            <a:ext cx="6555776" cy="51389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431975" y="873631"/>
            <a:ext cx="356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9,1 % des maisons construites en bois</a:t>
            </a:r>
          </a:p>
        </p:txBody>
      </p:sp>
    </p:spTree>
    <p:extLst>
      <p:ext uri="{BB962C8B-B14F-4D97-AF65-F5344CB8AC3E}">
        <p14:creationId xmlns:p14="http://schemas.microsoft.com/office/powerpoint/2010/main" val="245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4533" y="520125"/>
            <a:ext cx="839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Marché de la maison individuelle (secteur GROUPÉ) :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27973" y="1420851"/>
            <a:ext cx="31350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b="1" dirty="0">
                <a:latin typeface="Abadi MT Condensed Light"/>
                <a:cs typeface="Abadi MT Condensed Light"/>
              </a:rPr>
              <a:t>2 755 maisons individuelles (secteur groupé) construites en bois en 2016</a:t>
            </a:r>
          </a:p>
          <a:p>
            <a:pPr marL="285750" indent="-285750">
              <a:buFont typeface="Wingdings" charset="2"/>
              <a:buChar char="ü"/>
            </a:pPr>
            <a:r>
              <a:rPr lang="fr-FR" dirty="0">
                <a:latin typeface="Abadi MT Condensed Light"/>
                <a:cs typeface="Abadi MT Condensed Light"/>
              </a:rPr>
              <a:t>Baisse de 34 % par rapport à 2014</a:t>
            </a:r>
          </a:p>
          <a:p>
            <a:pPr marL="285750" indent="-285750">
              <a:buFont typeface="Wingdings" charset="2"/>
              <a:buChar char="ü"/>
            </a:pPr>
            <a:endParaRPr lang="fr-FR" dirty="0">
              <a:latin typeface="Abadi MT Condensed Light"/>
              <a:cs typeface="Abadi MT Condensed Light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dirty="0">
                <a:latin typeface="Abadi MT Condensed Light"/>
                <a:cs typeface="Abadi MT Condensed Light"/>
              </a:rPr>
              <a:t>Part de marché des maisons individuelles (secteur groupé) construites en bois en 2016 :</a:t>
            </a:r>
          </a:p>
          <a:p>
            <a:pPr algn="ctr"/>
            <a:r>
              <a:rPr lang="fr-FR" sz="2400" b="1" dirty="0">
                <a:latin typeface="Abadi MT Condensed Light"/>
                <a:cs typeface="Abadi MT Condensed Light"/>
              </a:rPr>
              <a:t> 7,6 % 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276115" y="894518"/>
            <a:ext cx="4922295" cy="5117005"/>
            <a:chOff x="276115" y="894518"/>
            <a:chExt cx="4922295" cy="5117005"/>
          </a:xfrm>
        </p:grpSpPr>
        <p:pic>
          <p:nvPicPr>
            <p:cNvPr id="4" name="Image 3" descr="Capture d’écran 2017-06-01 à 17.49.2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70" y="894518"/>
              <a:ext cx="4583540" cy="4395910"/>
            </a:xfrm>
            <a:prstGeom prst="rect">
              <a:avLst/>
            </a:prstGeom>
            <a:solidFill>
              <a:srgbClr val="DF4445"/>
            </a:solidFill>
            <a:ln>
              <a:solidFill>
                <a:srgbClr val="FFFFFF"/>
              </a:solidFill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1841035" y="2598146"/>
              <a:ext cx="1363298" cy="523220"/>
            </a:xfrm>
            <a:prstGeom prst="rect">
              <a:avLst/>
            </a:prstGeom>
            <a:solidFill>
              <a:srgbClr val="85887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2 755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344159" y="2621448"/>
              <a:ext cx="699126" cy="523220"/>
            </a:xfrm>
            <a:prstGeom prst="rect">
              <a:avLst/>
            </a:prstGeom>
            <a:solidFill>
              <a:srgbClr val="DF4445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FFFF"/>
                  </a:solidFill>
                </a:rPr>
                <a:t>-34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782773" y="3273898"/>
              <a:ext cx="1433209" cy="523220"/>
            </a:xfrm>
            <a:prstGeom prst="rect">
              <a:avLst/>
            </a:prstGeom>
            <a:solidFill>
              <a:srgbClr val="9DA2A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FFFF"/>
                  </a:solidFill>
                </a:rPr>
                <a:t>36 200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507288" y="3262247"/>
              <a:ext cx="512693" cy="523220"/>
            </a:xfrm>
            <a:prstGeom prst="rect">
              <a:avLst/>
            </a:prstGeom>
            <a:solidFill>
              <a:srgbClr val="5C6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FFFF"/>
                  </a:solidFill>
                </a:rPr>
                <a:t>0</a:t>
              </a:r>
            </a:p>
          </p:txBody>
        </p:sp>
        <p:pic>
          <p:nvPicPr>
            <p:cNvPr id="10" name="Image 9" descr="Capture d’écran 2017-06-01 à 17.48.2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15" y="5173323"/>
              <a:ext cx="3810000" cy="8382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670416" y="5767186"/>
              <a:ext cx="59425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groupé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92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1 à 17.3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" y="850514"/>
            <a:ext cx="5635826" cy="47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1 à 17.3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608"/>
            <a:ext cx="6220066" cy="520987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20995" y="524896"/>
            <a:ext cx="871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Marché de l’extension-surélévation : 28 % des extensions-surélévations en Bois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09734" y="890881"/>
            <a:ext cx="3098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9 930 extensions-surélévations construits en bois en 2016 (+ </a:t>
            </a:r>
            <a:r>
              <a:rPr lang="fr-FR" sz="2000" dirty="0">
                <a:latin typeface="Abadi MT Condensed Light"/>
                <a:cs typeface="Abadi MT Condensed Light"/>
              </a:rPr>
              <a:t>8 % par rapport à 2014)</a:t>
            </a:r>
          </a:p>
          <a:p>
            <a:pPr marL="285750" indent="-285750">
              <a:buFont typeface="Wingdings" charset="2"/>
              <a:buChar char="ü"/>
            </a:pPr>
            <a:endParaRPr lang="fr-FR" sz="2000" dirty="0">
              <a:latin typeface="Abadi MT Condensed Light"/>
              <a:cs typeface="Abadi MT Condensed Light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2000" dirty="0">
                <a:latin typeface="Abadi MT Condensed Light"/>
                <a:cs typeface="Abadi MT Condensed Light"/>
              </a:rPr>
              <a:t>Part de marché des extensions-surélévations construites en bois en 2016 :</a:t>
            </a:r>
          </a:p>
          <a:p>
            <a:pPr algn="ctr"/>
            <a:r>
              <a:rPr lang="fr-FR" sz="2800" b="1" dirty="0">
                <a:latin typeface="Abadi MT Condensed Light"/>
                <a:cs typeface="Abadi MT Condensed Light"/>
              </a:rPr>
              <a:t> 27,8 % </a:t>
            </a:r>
          </a:p>
          <a:p>
            <a:pPr algn="ctr"/>
            <a:endParaRPr lang="fr-FR" sz="2000" b="1" dirty="0">
              <a:latin typeface="Abadi MT Condensed Light"/>
              <a:cs typeface="Abadi MT Condensed Light"/>
            </a:endParaRPr>
          </a:p>
          <a:p>
            <a:pPr marL="342900" indent="-34290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Pays de la Loire :</a:t>
            </a:r>
            <a:endParaRPr lang="fr-FR" sz="2000" dirty="0">
              <a:latin typeface="Abadi MT Condensed Light"/>
              <a:cs typeface="Abadi MT Condensed Light"/>
            </a:endParaRPr>
          </a:p>
          <a:p>
            <a:r>
              <a:rPr lang="fr-FR" sz="2000" dirty="0">
                <a:latin typeface="Abadi MT Condensed Light"/>
                <a:cs typeface="Abadi MT Condensed Light"/>
              </a:rPr>
              <a:t>1</a:t>
            </a:r>
            <a:r>
              <a:rPr lang="fr-FR" sz="2000" baseline="30000" dirty="0">
                <a:latin typeface="Abadi MT Condensed Light"/>
                <a:cs typeface="Abadi MT Condensed Light"/>
              </a:rPr>
              <a:t>ère</a:t>
            </a:r>
            <a:r>
              <a:rPr lang="fr-FR" sz="2000" dirty="0">
                <a:latin typeface="Abadi MT Condensed Light"/>
                <a:cs typeface="Abadi MT Condensed Light"/>
              </a:rPr>
              <a:t> place au classement régional (16 % du total national)</a:t>
            </a:r>
          </a:p>
          <a:p>
            <a:endParaRPr lang="fr-FR" sz="2000" dirty="0">
              <a:latin typeface="Abadi MT Condensed Light"/>
              <a:cs typeface="Abadi MT Condensed Light"/>
            </a:endParaRPr>
          </a:p>
          <a:p>
            <a:endParaRPr lang="fr-FR" sz="1400" dirty="0">
              <a:latin typeface="Abadi MT Condensed Light"/>
              <a:cs typeface="Abadi MT Condensed Light"/>
            </a:endParaRPr>
          </a:p>
        </p:txBody>
      </p:sp>
      <p:sp>
        <p:nvSpPr>
          <p:cNvPr id="2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66834" y="6356350"/>
            <a:ext cx="2133600" cy="365125"/>
          </a:xfrm>
        </p:spPr>
        <p:txBody>
          <a:bodyPr/>
          <a:lstStyle/>
          <a:p>
            <a:fld id="{1CF5AB88-C996-F746-A221-668853F08F85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48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1 à 17.3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156"/>
            <a:ext cx="9144000" cy="33870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7911" y="4602003"/>
            <a:ext cx="837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Des perspectives d’activité pour l’année 2017 très favorables pour la construction neuve de logements </a:t>
            </a:r>
            <a:endParaRPr lang="fr-FR" sz="2000" dirty="0">
              <a:latin typeface="Abadi MT Condensed Light"/>
              <a:cs typeface="Abadi MT Condensed Light"/>
            </a:endParaRPr>
          </a:p>
          <a:p>
            <a:endParaRPr lang="fr-FR" sz="1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58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6-01 à 17.3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93"/>
            <a:ext cx="9144000" cy="26372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4533" y="520125"/>
            <a:ext cx="839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Marché des bâtiments non résidentiels 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6520" y="4040814"/>
            <a:ext cx="88905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Belle performance du secteur des bâtiments industriels et artisanaux : PDM à 17 % en hausse</a:t>
            </a:r>
            <a:endParaRPr lang="fr-FR" sz="2000" dirty="0">
              <a:latin typeface="Abadi MT Condensed Light"/>
              <a:cs typeface="Abadi MT Condensed Light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2000" dirty="0">
                <a:latin typeface="Abadi MT Condensed Light"/>
                <a:cs typeface="Abadi MT Condensed Light"/>
              </a:rPr>
              <a:t>Ralentissement du secteur des bâtiments agricoles</a:t>
            </a:r>
          </a:p>
          <a:p>
            <a:endParaRPr lang="fr-FR" sz="2000" dirty="0">
              <a:latin typeface="Abadi MT Condensed Light"/>
              <a:cs typeface="Abadi MT Condensed Light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Des perspectives d’activité pour l’année 2017 favorables pour la construction neuve de bâtiments non résidentiels </a:t>
            </a:r>
            <a:endParaRPr lang="fr-FR" sz="2000" dirty="0">
              <a:latin typeface="Abadi MT Condensed Light"/>
              <a:cs typeface="Abadi MT Condensed Light"/>
            </a:endParaRPr>
          </a:p>
          <a:p>
            <a:endParaRPr lang="fr-FR" sz="1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547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5633" y="829696"/>
            <a:ext cx="754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Investissements à court terme</a:t>
            </a:r>
          </a:p>
        </p:txBody>
      </p:sp>
      <p:graphicFrame>
        <p:nvGraphicFramePr>
          <p:cNvPr id="4" name="Graphique 3"/>
          <p:cNvGraphicFramePr/>
          <p:nvPr>
            <p:extLst/>
          </p:nvPr>
        </p:nvGraphicFramePr>
        <p:xfrm>
          <a:off x="296334" y="1432057"/>
          <a:ext cx="2887904" cy="166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250043" y="1370512"/>
            <a:ext cx="311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cs typeface="Arial"/>
              </a:rPr>
              <a:t>Part des entreprises prévoyant d’investir par région</a:t>
            </a:r>
            <a:endParaRPr lang="fr-FR" sz="1000" dirty="0"/>
          </a:p>
        </p:txBody>
      </p:sp>
      <p:pic>
        <p:nvPicPr>
          <p:cNvPr id="6" name="Image 5" descr="BoisQ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4" y="1676879"/>
            <a:ext cx="6858000" cy="40799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35233" y="4450425"/>
            <a:ext cx="28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52338" y="2503774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29 %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10658" y="4573536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48099" y="393872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26 %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64888" y="3089363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37 %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75263" y="274814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73911" y="393872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27 %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39379" y="201233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44 %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10491" y="262503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23 %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29541" y="306311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34 %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08423" y="249016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76936" y="3207284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62651" y="4578033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36 %</a:t>
            </a:r>
          </a:p>
        </p:txBody>
      </p:sp>
      <p:pic>
        <p:nvPicPr>
          <p:cNvPr id="20" name="Image 19" descr="BoisQ27_legen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91" y="4368801"/>
            <a:ext cx="1076325" cy="65722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416170" y="1389515"/>
            <a:ext cx="2059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cs typeface="Arial"/>
              </a:rPr>
              <a:t>France</a:t>
            </a:r>
            <a:endParaRPr lang="fr-FR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65100" y="3335584"/>
            <a:ext cx="35169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29 % des entreprises prévoient d’investir à court terme, </a:t>
            </a:r>
            <a:r>
              <a:rPr lang="fr-FR" sz="2000" dirty="0">
                <a:latin typeface="Abadi MT Condensed Light"/>
                <a:cs typeface="Abadi MT Condensed Light"/>
              </a:rPr>
              <a:t>de façon plus marquée dans 6 régions (Hauts-de-France, Bretagne, PACA-Corse, Centre-Val de Loire, Occitanie, Pays-de-la-Loire)</a:t>
            </a:r>
          </a:p>
          <a:p>
            <a:endParaRPr lang="fr-FR" sz="2000" dirty="0">
              <a:latin typeface="Abadi MT Condensed Light"/>
              <a:cs typeface="Abadi MT Condensed Light"/>
            </a:endParaRPr>
          </a:p>
          <a:p>
            <a:endParaRPr lang="fr-FR" sz="1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89334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5633" y="829696"/>
            <a:ext cx="754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Intentions d’embauche à court terme</a:t>
            </a:r>
          </a:p>
        </p:txBody>
      </p:sp>
      <p:graphicFrame>
        <p:nvGraphicFramePr>
          <p:cNvPr id="4" name="Graphique 3"/>
          <p:cNvGraphicFramePr/>
          <p:nvPr>
            <p:extLst/>
          </p:nvPr>
        </p:nvGraphicFramePr>
        <p:xfrm>
          <a:off x="296334" y="1432057"/>
          <a:ext cx="2887904" cy="166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35233" y="4450425"/>
            <a:ext cx="28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52338" y="2503774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29 %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10658" y="4573536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48099" y="393872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26 %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64888" y="3089363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37 %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75263" y="274814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40 %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73911" y="393872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27 %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39379" y="201233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44 %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10491" y="262503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23 %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29541" y="306311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34 %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08423" y="249016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76936" y="3207284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62651" y="4578033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36 %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16170" y="1389515"/>
            <a:ext cx="2059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cs typeface="Arial"/>
              </a:rPr>
              <a:t>France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883486" y="1646395"/>
            <a:ext cx="282277" cy="23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4" name="Image 23" descr="BoisQ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03" y="1635736"/>
            <a:ext cx="6858000" cy="4079906"/>
          </a:xfrm>
          <a:prstGeom prst="rect">
            <a:avLst/>
          </a:prstGeom>
        </p:spPr>
      </p:pic>
      <p:pic>
        <p:nvPicPr>
          <p:cNvPr id="25" name="Image 24" descr="BoisQ28_legen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52" y="3810056"/>
            <a:ext cx="1133475" cy="6953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570471" y="249991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34 %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599453" y="4534399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45 %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036894" y="386431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35 %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253683" y="3014946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50 %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64058" y="267373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50 %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862706" y="386431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48 %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628174" y="1937913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52 %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399286" y="255062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31 %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618336" y="2988693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44 %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961830" y="2415750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29 %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165731" y="3132867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30 %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383804" y="4622229"/>
            <a:ext cx="488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47 %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65101" y="3335584"/>
            <a:ext cx="33102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000" b="1" dirty="0">
                <a:latin typeface="Abadi MT Condensed Light"/>
                <a:cs typeface="Abadi MT Condensed Light"/>
              </a:rPr>
              <a:t>40 % des entreprises prévoient d’embaucher à court terme, </a:t>
            </a:r>
            <a:r>
              <a:rPr lang="fr-FR" sz="2000" dirty="0">
                <a:latin typeface="Abadi MT Condensed Light"/>
                <a:cs typeface="Abadi MT Condensed Light"/>
              </a:rPr>
              <a:t>de façon plus marquée dans 7 régions (Hauts-de-France, Centre-Val de Loire, Bretagne, Nouvelle Aquitaine, Occitanie, PACA-Corse, Pays de la Loire).</a:t>
            </a:r>
          </a:p>
          <a:p>
            <a:endParaRPr lang="fr-FR" sz="1400" dirty="0">
              <a:latin typeface="Abadi MT Condensed Light"/>
              <a:cs typeface="Abadi MT Condensed Ligh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250043" y="1370512"/>
            <a:ext cx="3111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cs typeface="Arial"/>
              </a:rPr>
              <a:t>Part des entreprises prévoyant d’embaucher par région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975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6-01 à 18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068"/>
            <a:ext cx="9144000" cy="1343186"/>
          </a:xfrm>
          <a:prstGeom prst="rect">
            <a:avLst/>
          </a:prstGeom>
        </p:spPr>
      </p:pic>
      <p:pic>
        <p:nvPicPr>
          <p:cNvPr id="3" name="Image 2" descr="Capture d’écran 2017-06-01 à 18.0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26" y="3438647"/>
            <a:ext cx="2142138" cy="9945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58654" y="772391"/>
            <a:ext cx="3729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badi MT Condensed Light"/>
                <a:cs typeface="Abadi MT Condensed Light"/>
              </a:rPr>
              <a:t>Merci de votre attention</a:t>
            </a:r>
            <a:endParaRPr lang="fr-FR" sz="2000" dirty="0">
              <a:latin typeface="Abadi MT Condensed Light"/>
              <a:cs typeface="Abadi MT Condensed Light"/>
            </a:endParaRPr>
          </a:p>
          <a:p>
            <a:pPr algn="ctr"/>
            <a:endParaRPr lang="fr-FR" sz="1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010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Partenaires de l’étude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0" y="2113037"/>
            <a:ext cx="7527557" cy="37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3100" y="1003300"/>
            <a:ext cx="7683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ü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 Objectifs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: </a:t>
            </a:r>
          </a:p>
          <a:p>
            <a:pPr lvl="2" algn="just"/>
            <a:r>
              <a:rPr lang="fr-FR" dirty="0">
                <a:latin typeface="Abadi MT Condensed Light"/>
                <a:cs typeface="Abadi MT Condensed Light"/>
              </a:rPr>
              <a:t>- Actualiser les </a:t>
            </a:r>
            <a:r>
              <a:rPr lang="fr-FR" b="1" dirty="0">
                <a:latin typeface="Abadi MT Condensed Light"/>
                <a:cs typeface="Abadi MT Condensed Light"/>
              </a:rPr>
              <a:t>données économiques du secteur de la construction bois pour l’année 2016</a:t>
            </a:r>
          </a:p>
          <a:p>
            <a:pPr lvl="2" algn="just"/>
            <a:r>
              <a:rPr lang="fr-FR" dirty="0">
                <a:latin typeface="Abadi MT Condensed Light"/>
                <a:cs typeface="Abadi MT Condensed Light"/>
              </a:rPr>
              <a:t>- Actualiser la </a:t>
            </a:r>
            <a:r>
              <a:rPr lang="fr-FR" b="1" dirty="0">
                <a:latin typeface="Abadi MT Condensed Light"/>
                <a:cs typeface="Abadi MT Condensed Light"/>
              </a:rPr>
              <a:t>part de la construction bois dans les différents marchés de la construction neuve </a:t>
            </a:r>
            <a:r>
              <a:rPr lang="fr-FR" dirty="0">
                <a:latin typeface="Abadi MT Condensed Light"/>
                <a:cs typeface="Abadi MT Condensed Light"/>
              </a:rPr>
              <a:t>(maison individuelle, logement collectif, extension-surélévation, bâtiments publics et tertiaires privés, bâtiments agricoles, bâtiments industriels et artisanaux)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3100" y="3196610"/>
            <a:ext cx="768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fr-FR" dirty="0">
              <a:latin typeface="Abadi MT Condensed Light"/>
              <a:cs typeface="Abadi MT Condensed Light"/>
            </a:endParaRPr>
          </a:p>
          <a:p>
            <a:pPr algn="just">
              <a:buFont typeface="Wingdings" charset="2"/>
              <a:buChar char="ü"/>
            </a:pPr>
            <a:r>
              <a:rPr lang="fr-FR" b="1" dirty="0">
                <a:solidFill>
                  <a:srgbClr val="632523"/>
                </a:solidFill>
                <a:latin typeface="Abadi MT Condensed Light"/>
                <a:cs typeface="Abadi MT Condensed Light"/>
              </a:rPr>
              <a:t> Méthode</a:t>
            </a:r>
            <a:r>
              <a:rPr lang="fr-FR" dirty="0">
                <a:solidFill>
                  <a:srgbClr val="632523"/>
                </a:solidFill>
                <a:latin typeface="Abadi MT Condensed Light"/>
                <a:cs typeface="Abadi MT Condensed Light"/>
              </a:rPr>
              <a:t> : </a:t>
            </a:r>
          </a:p>
          <a:p>
            <a:pPr marL="1200150" lvl="2" indent="-285750" algn="just">
              <a:buFontTx/>
              <a:buChar char="-"/>
            </a:pPr>
            <a:r>
              <a:rPr lang="fr-FR" dirty="0">
                <a:latin typeface="Abadi MT Condensed Light"/>
                <a:cs typeface="Abadi MT Condensed Light"/>
              </a:rPr>
              <a:t>Enquête téléphonique réalisée entre janvier et mars 2017 : </a:t>
            </a:r>
          </a:p>
          <a:p>
            <a:pPr marL="1200150" lvl="2" indent="-285750" algn="just">
              <a:buFontTx/>
              <a:buChar char="-"/>
            </a:pPr>
            <a:r>
              <a:rPr lang="fr-FR" b="1" dirty="0">
                <a:latin typeface="Abadi MT Condensed Light"/>
                <a:cs typeface="Abadi MT Condensed Light"/>
              </a:rPr>
              <a:t>1 015 entreprises </a:t>
            </a:r>
            <a:r>
              <a:rPr lang="fr-FR" dirty="0">
                <a:latin typeface="Abadi MT Condensed Light"/>
                <a:cs typeface="Abadi MT Condensed Light"/>
              </a:rPr>
              <a:t>présentes sur le marché de la construction bois ont répondu à l’enquête </a:t>
            </a:r>
          </a:p>
          <a:p>
            <a:pPr marL="1200150" lvl="2" indent="-285750" algn="just">
              <a:buFontTx/>
              <a:buChar char="-"/>
            </a:pPr>
            <a:r>
              <a:rPr lang="fr-FR" b="1" dirty="0">
                <a:latin typeface="Abadi MT Condensed Light"/>
                <a:cs typeface="Abadi MT Condensed Light"/>
              </a:rPr>
              <a:t>Taux de réponse : 51 % (66 % pour les entreprises de plus de 10 salariés, soit 2 entreprises sur 3 ont répondu)</a:t>
            </a:r>
          </a:p>
          <a:p>
            <a:pPr marL="1200150" lvl="2" indent="-285750" algn="just">
              <a:buFontTx/>
              <a:buChar char="-"/>
            </a:pPr>
            <a:endParaRPr lang="fr-FR" b="1" dirty="0">
              <a:latin typeface="Abadi MT Condensed Light"/>
              <a:cs typeface="Abadi MT Condensed Light"/>
            </a:endParaRPr>
          </a:p>
          <a:p>
            <a:pPr marL="1200150" lvl="2" indent="-285750" algn="just">
              <a:buFontTx/>
              <a:buChar char="-"/>
            </a:pPr>
            <a:endParaRPr lang="fr-FR" b="1" dirty="0">
              <a:latin typeface="Abadi MT Condensed Light"/>
              <a:cs typeface="Abadi MT Condensed Light"/>
            </a:endParaRPr>
          </a:p>
          <a:p>
            <a:pPr lvl="2" algn="just"/>
            <a:r>
              <a:rPr lang="fr-FR" b="1" dirty="0">
                <a:latin typeface="Abadi MT Condensed Light"/>
                <a:cs typeface="Abadi MT Condensed Light"/>
              </a:rPr>
              <a:t>=&gt; 4</a:t>
            </a:r>
            <a:r>
              <a:rPr lang="fr-FR" b="1" baseline="30000" dirty="0">
                <a:latin typeface="Abadi MT Condensed Light"/>
                <a:cs typeface="Abadi MT Condensed Light"/>
              </a:rPr>
              <a:t>ème</a:t>
            </a:r>
            <a:r>
              <a:rPr lang="fr-FR" b="1" dirty="0">
                <a:latin typeface="Abadi MT Condensed Light"/>
                <a:cs typeface="Abadi MT Condensed Light"/>
              </a:rPr>
              <a:t> enquête nationale de la Construction bois</a:t>
            </a:r>
          </a:p>
        </p:txBody>
      </p:sp>
      <p:pic>
        <p:nvPicPr>
          <p:cNvPr id="6" name="Image 5" descr="CEB_logotype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01" y="9244381"/>
            <a:ext cx="749518" cy="2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5357" y="1126068"/>
            <a:ext cx="8034425" cy="574302"/>
          </a:xfrm>
          <a:prstGeom prst="rect">
            <a:avLst/>
          </a:prstGeom>
          <a:solidFill>
            <a:srgbClr val="660066">
              <a:alpha val="70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2000" b="1" baseline="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Les entreprises présentes sur le marché de la construction bois en 2016 en France</a:t>
            </a:r>
            <a:endParaRPr lang="fr-FR" sz="2000" b="1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357" y="2062021"/>
            <a:ext cx="8034425" cy="40458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baseline="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Les champs de compétence et les </a:t>
            </a:r>
            <a:r>
              <a:rPr lang="fr-FR" sz="2000" b="1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emplois en construction bois en 2016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357" y="2862121"/>
            <a:ext cx="8034425" cy="404581"/>
          </a:xfrm>
          <a:prstGeom prst="rect">
            <a:avLst/>
          </a:prstGeom>
          <a:solidFill>
            <a:srgbClr val="FF6600">
              <a:alpha val="67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2000" b="1" baseline="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La construction bois en termes de marché en 2016</a:t>
            </a:r>
            <a:endParaRPr lang="fr-FR" sz="2000" b="1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657" y="3751121"/>
            <a:ext cx="8047125" cy="404581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  <a:tabLst/>
            </a:pPr>
            <a:r>
              <a:rPr lang="fr-FR" sz="2000" b="1" baseline="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Les parts de marché de la construction bois en 2016</a:t>
            </a:r>
            <a:endParaRPr lang="fr-FR" sz="2000" b="1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657" y="4698015"/>
            <a:ext cx="8034426" cy="425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latin typeface="Abadi MT Condensed Light"/>
                <a:cs typeface="Abadi MT Condensed Light"/>
              </a:rPr>
              <a:t>Perspectives d’évolution à court terme</a:t>
            </a:r>
          </a:p>
        </p:txBody>
      </p:sp>
    </p:spTree>
    <p:extLst>
      <p:ext uri="{BB962C8B-B14F-4D97-AF65-F5344CB8AC3E}">
        <p14:creationId xmlns:p14="http://schemas.microsoft.com/office/powerpoint/2010/main" val="162564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activitéb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2" y="1314450"/>
            <a:ext cx="3340100" cy="3390900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4156832" y="1087596"/>
            <a:ext cx="743134" cy="3865404"/>
          </a:xfrm>
          <a:prstGeom prst="rightBrace">
            <a:avLst/>
          </a:prstGeom>
          <a:ln>
            <a:solidFill>
              <a:srgbClr val="9BAF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19700" y="1727200"/>
            <a:ext cx="360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1 981 entreprises </a:t>
            </a:r>
          </a:p>
          <a:p>
            <a:endParaRPr lang="fr-FR" sz="2000" b="1" dirty="0">
              <a:solidFill>
                <a:schemeClr val="accent2">
                  <a:lumMod val="50000"/>
                </a:schemeClr>
              </a:solidFill>
              <a:latin typeface="Abadi MT Condensed Light"/>
              <a:cs typeface="Abadi MT Condensed Light"/>
            </a:endParaRPr>
          </a:p>
          <a:p>
            <a:endParaRPr lang="fr-FR" sz="2000" b="1" dirty="0">
              <a:solidFill>
                <a:schemeClr val="accent2">
                  <a:lumMod val="5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Chiffre d’affaires 2016 des entreprises toutes activités confondues :</a:t>
            </a:r>
          </a:p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3,6 milliards € HT</a:t>
            </a:r>
          </a:p>
          <a:p>
            <a:endParaRPr lang="fr-FR" sz="2000" b="1" dirty="0">
              <a:solidFill>
                <a:schemeClr val="accent2">
                  <a:lumMod val="5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27 420 salariés</a:t>
            </a:r>
          </a:p>
        </p:txBody>
      </p:sp>
    </p:spTree>
    <p:extLst>
      <p:ext uri="{BB962C8B-B14F-4D97-AF65-F5344CB8AC3E}">
        <p14:creationId xmlns:p14="http://schemas.microsoft.com/office/powerpoint/2010/main" val="209548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 descr="activitéb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2" y="1784350"/>
            <a:ext cx="3340100" cy="3390900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3610732" y="1519396"/>
            <a:ext cx="743134" cy="3865404"/>
          </a:xfrm>
          <a:prstGeom prst="rightBrace">
            <a:avLst/>
          </a:prstGeom>
          <a:ln>
            <a:solidFill>
              <a:srgbClr val="9BAF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921751109"/>
              </p:ext>
            </p:extLst>
          </p:nvPr>
        </p:nvGraphicFramePr>
        <p:xfrm>
          <a:off x="4655112" y="1087597"/>
          <a:ext cx="3917388" cy="197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896412" y="571500"/>
            <a:ext cx="297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Répartition par code d’activité : 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44 % sont des entreprises de charpente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857897073"/>
              </p:ext>
            </p:extLst>
          </p:nvPr>
        </p:nvGraphicFramePr>
        <p:xfrm>
          <a:off x="4451912" y="3060701"/>
          <a:ext cx="4057088" cy="2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986273" y="3060701"/>
            <a:ext cx="325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Répartition par taille d’entreprise : 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60 % ont moins de 10 salariés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13762" y="1935649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878 entreprises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17734" y="4566850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1180 entreprises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3104" y="634586"/>
            <a:ext cx="389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1 981 entreprises spécialistes 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de la construction bois en France en 2016</a:t>
            </a:r>
          </a:p>
        </p:txBody>
      </p:sp>
    </p:spTree>
    <p:extLst>
      <p:ext uri="{BB962C8B-B14F-4D97-AF65-F5344CB8AC3E}">
        <p14:creationId xmlns:p14="http://schemas.microsoft.com/office/powerpoint/2010/main" val="335597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3350" y="653696"/>
            <a:ext cx="7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Des évolutions différenciées en fonction de la taille de l’entreprise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08654"/>
              </p:ext>
            </p:extLst>
          </p:nvPr>
        </p:nvGraphicFramePr>
        <p:xfrm>
          <a:off x="446837" y="1234296"/>
          <a:ext cx="7890212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470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Abadi MT Condensed Light"/>
                        <a:cs typeface="Abadi MT Condensed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Evolution du nombre</a:t>
                      </a:r>
                      <a:r>
                        <a:rPr lang="fr-FR" sz="1800" baseline="0" dirty="0">
                          <a:latin typeface="Abadi MT Condensed Light"/>
                          <a:cs typeface="Abadi MT Condensed Light"/>
                        </a:rPr>
                        <a:t> d’entreprises </a:t>
                      </a:r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entre 2014 et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Evolution du chiffre d’affaires total entre 2014 et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Evolution des effectifs salariés entre 2014 et 2016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29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Entreprises de moins de 10 salariés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- 1 %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+ 21 %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+ 4 %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29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Entreprises de 10 à 19 salariés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+ 4 %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+ 4 %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+ 5 %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29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Entreprises</a:t>
                      </a:r>
                      <a:r>
                        <a:rPr lang="fr-FR" sz="1800" baseline="0" dirty="0">
                          <a:latin typeface="Abadi MT Condensed Light"/>
                          <a:cs typeface="Abadi MT Condensed Light"/>
                        </a:rPr>
                        <a:t> de plus de 20 salariés</a:t>
                      </a:r>
                      <a:endParaRPr lang="fr-FR" sz="18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- 4 %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- 12 %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- 11 %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88"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>
                          <a:latin typeface="Abadi MT Condensed Light"/>
                          <a:cs typeface="Abadi MT Condensed Ligh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3 %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100" dirty="0">
                          <a:latin typeface="Abadi MT Condensed Light"/>
                          <a:cs typeface="Abadi MT Condensed Light"/>
                        </a:rPr>
                        <a:t>en euros courants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badi MT Condensed Light"/>
                          <a:cs typeface="Abadi MT Condensed Light"/>
                        </a:rPr>
                        <a:t>- 5 %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-564433" y="5168116"/>
            <a:ext cx="890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charset="2"/>
              <a:buChar char="ü"/>
            </a:pPr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Baisse du chiffre d’affaires total et des effectifs </a:t>
            </a:r>
            <a:r>
              <a:rPr lang="fr-FR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liée au recul des entreprises de plus de 20 salariés </a:t>
            </a:r>
            <a:endParaRPr lang="fr-FR" sz="2000" dirty="0">
              <a:solidFill>
                <a:schemeClr val="accent2">
                  <a:lumMod val="50000"/>
                </a:schemeClr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145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B88-C996-F746-A221-668853F08F8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7124" y="573755"/>
            <a:ext cx="802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badi MT Condensed Light"/>
                <a:cs typeface="Abadi MT Condensed Light"/>
              </a:rPr>
              <a:t>L’ACTIVITÉ CONSTRUCTION BOIS des 1 981 entreprises :</a:t>
            </a:r>
          </a:p>
          <a:p>
            <a:endParaRPr lang="fr-FR" sz="2000" b="1" dirty="0">
              <a:solidFill>
                <a:schemeClr val="accent2">
                  <a:lumMod val="50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2955" y="3944219"/>
            <a:ext cx="8587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lvl="2"/>
            <a:endParaRPr lang="fr-FR" sz="2000" b="1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>
              <a:buFont typeface="Wingdings" charset="2"/>
              <a:buChar char="ü"/>
            </a:pPr>
            <a:r>
              <a:rPr lang="fr-FR" sz="20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 Recul de l’activité construction bois plus important que l’activité totale des entreprises </a:t>
            </a:r>
            <a:r>
              <a:rPr lang="fr-FR" sz="20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(- 11% contre - 3 %)</a:t>
            </a:r>
          </a:p>
        </p:txBody>
      </p:sp>
      <p:sp>
        <p:nvSpPr>
          <p:cNvPr id="5" name="Rectangle à coins arrondis 4"/>
          <p:cNvSpPr/>
          <p:nvPr/>
        </p:nvSpPr>
        <p:spPr>
          <a:xfrm rot="21257895">
            <a:off x="1396574" y="1337986"/>
            <a:ext cx="6283786" cy="229977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Chiffre d’Affaires 2016</a:t>
            </a:r>
          </a:p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Construction Bois - France :</a:t>
            </a:r>
          </a:p>
          <a:p>
            <a:pPr algn="ctr"/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1 683 M€ HT</a:t>
            </a:r>
          </a:p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 (- 11 % en euros courants par rapport à 2014)</a:t>
            </a:r>
          </a:p>
          <a:p>
            <a:pPr algn="ctr"/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47 % du chiffre d’affaires total des entreprises </a:t>
            </a:r>
          </a:p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 (contre 51 % en 2014)</a:t>
            </a:r>
          </a:p>
        </p:txBody>
      </p:sp>
    </p:spTree>
    <p:extLst>
      <p:ext uri="{BB962C8B-B14F-4D97-AF65-F5344CB8AC3E}">
        <p14:creationId xmlns:p14="http://schemas.microsoft.com/office/powerpoint/2010/main" val="1945071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1218</Words>
  <Application>Microsoft Office PowerPoint</Application>
  <PresentationFormat>Affichage à l'écran (4:3)</PresentationFormat>
  <Paragraphs>234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Abadi MT Condensed Light</vt:lpstr>
      <vt:lpstr>Arial</vt:lpstr>
      <vt:lpstr>Calibri</vt:lpstr>
      <vt:lpstr>ITC Officina Sans LT Bold</vt:lpstr>
      <vt:lpstr>Wingdings</vt:lpstr>
      <vt:lpstr>Thème Office</vt:lpstr>
      <vt:lpstr>Présentation PowerPoint</vt:lpstr>
      <vt:lpstr>Programme de la conférence</vt:lpstr>
      <vt:lpstr>Partenaires de l’étude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Cellule Economique de Bretagne</dc:creator>
  <cp:lastModifiedBy>Toppan</cp:lastModifiedBy>
  <cp:revision>37</cp:revision>
  <dcterms:created xsi:type="dcterms:W3CDTF">2017-05-31T14:52:44Z</dcterms:created>
  <dcterms:modified xsi:type="dcterms:W3CDTF">2017-06-05T17:34:08Z</dcterms:modified>
</cp:coreProperties>
</file>